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gif" ContentType="image/gif"/>
  <Override PartName="/ppt/media/image20.gif" ContentType="image/gif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4" r:id="rId2"/>
    <p:sldId id="342" r:id="rId3"/>
    <p:sldId id="335" r:id="rId4"/>
    <p:sldId id="336" r:id="rId5"/>
    <p:sldId id="337" r:id="rId6"/>
    <p:sldId id="338" r:id="rId7"/>
    <p:sldId id="339" r:id="rId8"/>
    <p:sldId id="343" r:id="rId9"/>
    <p:sldId id="368" r:id="rId10"/>
    <p:sldId id="369" r:id="rId11"/>
    <p:sldId id="344" r:id="rId12"/>
    <p:sldId id="345" r:id="rId13"/>
    <p:sldId id="340" r:id="rId14"/>
    <p:sldId id="341" r:id="rId15"/>
    <p:sldId id="346" r:id="rId16"/>
    <p:sldId id="347" r:id="rId17"/>
    <p:sldId id="348" r:id="rId18"/>
    <p:sldId id="353" r:id="rId19"/>
    <p:sldId id="349" r:id="rId20"/>
    <p:sldId id="350" r:id="rId21"/>
    <p:sldId id="351" r:id="rId22"/>
    <p:sldId id="356" r:id="rId23"/>
    <p:sldId id="357" r:id="rId24"/>
    <p:sldId id="359" r:id="rId25"/>
    <p:sldId id="364" r:id="rId26"/>
    <p:sldId id="366" r:id="rId27"/>
    <p:sldId id="365" r:id="rId28"/>
    <p:sldId id="3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>
        <p:scale>
          <a:sx n="58" d="100"/>
          <a:sy n="58" d="100"/>
        </p:scale>
        <p:origin x="-41" y="-1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13T04:56:40.2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1658 2364,'18'0,"-1"0,19 17,52-17,-18 0,71 0,-35 0,35 0,36 0,17 0,-53 0,0 0,0 0,36 0,-72 0,-52 0,36 0,-37 0,1 0,18 0,-1 0,-34 0,34 0,-34 0,34 0,-52 0,70 18,-70 0,35-18,-18 0,18 17,-18-17,53 18,-17-18,-1 0,1 17,-1-17,19 0,-19 0,-35 0,54 0,-19 0,-35 0,18 0,53 0,-71 0,71 0,-17 0,-19 36,54-1,-72-35,54 0,0 0,0 0,-18 0,-17 0,17 0,-53 0,18 0,0 18,35-18,-35 17,0-17,35 36,18-36,-35 0,34 0,-52 0,0 0,18 0,-1 0,1 0,-18 0,0 0,17 0,1 0,-36 0,71 0,-18 0,18 0,0 0,0 0,0 0,-1 0,1 0,-18 0,18 0,-53 0,88 0,-70 0,35 0,-1 0,-16 0,17 0,-1 0,-16 0,-19 0,-17 0,35 0,18 0,0 0,35 0,35 0,-35 0,36 0,35 0,-36 0,53 0,-88 0,71 0,-106 0,35 0,0 0,0 0,36 0,-19 0,-52 0,0 0,0 0,35 0,18 35,-53-35,-1 0,1 0,0 0,17 0,-17 0,0 0,-35 0,35 0,17 17,-35 1,18-18,18 53,-19-53,1 18,0-18,17 0,-52 0,-18 0,35 0,-35 0,-18 0,18 0,-35 0,0 0,-1 0,1 0,-1 17,1-17,0 0,17 0,-17 0,-1 0,-34 0,17-17,-18-1,0-35,1 0,-1 36,0-19,1 19,17-19,0 19,-18-1,1 0,-1 1,0 17,1-18,-19-17,19 17,-19-17,19 35,-1-18,1 18,-36-17,17 17,1 0,0 0,-1 0,1 0,0 0,-18 0,18 0,-36 0,-17 0,17 0,36 0,-53 0,53 0,-18 0,17 0,-16 0,16 17,-17-17,-35 18,35-18,-35 0,35 35,0-35,0 0,18 18,-53-18,35 35,18-35,-18 0,-18 0,54 0,-19 0,-34 0,52 0,0 0,-52 0,52 0,-35 0,18 0,0 0,-1 0,1 0,0 0,-18 0,18 0,-1 0,1 0,0 0,-18 0,35 0,1 0,-54 0,54 0,-19 0,-34-17,34 17,1 0,-35-36,-19 36,54-17,-35 17,34 0,-17 0,18 0,-18 0,18 0,-18 0,18 0,-36-36,53 36,-17 0,0 0,17 0,-17 0,17 0,1 0,-54 0,18 0,36 0,-19 0,-17 0,18 0,0 0,0 0,-18 0,17 0,-17 0,18 0,-18 0,18 0,-36 0,54 0,-54 0,18 0,-17 0,-18 0,17 0,0 0,1 0,17 0,0 0,-35 0,35 0,18 0,-71 0,18 0,70 0,-88 0,36 0,-1 0,18 0,-17 0,-1 0,36 0,-36 0,36 0,-36 0,1 0,17 0,0 0,-35 0,35 0,0 0,-35 0,35 0,-35 0,35 0,0 0,-53 0,35 0,-17 0,18 0,-18 0,35 0,-53 0,53 0,0 0,-35 0,17 0,-17 0,35 0,-53 0,18 0,17 0,36 0,-35 0,-1 0,18 0,0 0,-35 0,35 0,0 0,-17 0,-1 0,18 0,0 0,0 0,0 0,18 0,-35 0,34 0,-17 0,18 0,-18 0,18 0,-18 0,18 0,-18 0,18 0,-18 0,0 0,-18 0,36 0,-36 0,-17 0,71 0,-72 0,36 0,18 0,-18 0,36 0,-19 0,1 0,17 0,1 0,-19 0,19 0,-18 0,-54 0,36 0,36 0,-1 0,-35 0,36 0,-1 0,-17 0,17 0,-35 0,18 0,0 0,-18 0,-36 0,54 0,-71 18,36-18,-18 0,52 0,-34 18,52-18,-35 0,18 0,-18 0,18 0,-18 0,35 0,-35 0,0 17,-17-17,52 0,-52 0,34 18,-34-18,34 35,-34-35,17 0,0 18,0-18,-53 17,18-17,-53 36,88-36,-53 0,18 35,18-35,-1 18,53-18,-52 0,35 0,-18 0,17 0,-17 0,36 0,-1 0,0 0,-17 0,18 0,-1 0,-17 0,17 0,-17 0,17 0,0 0,1 0,-1 0,-17 0,17 0,1 0,34 0,54 0,-36 0,53 0,-35 0,-18 0,18 0,-17 0,17 0,-18 0,18 0,-18 0,18 0,-18 0,18 0,-18 0,36 0,-53 0,52 0,-35 0,1 0,-1 0,-17 0,35 0,-18 17,0-17,-17 0,35 0,-18 0,-35 18,53-18,-35 0,-1 0,36 0,-18 35,-17-35,17 0,18 0,0 18,-18-18,18 0,-17 0,17 17,-18-17,53 0,-17 36,-36-36,53 0,-35 35,0-35,35 0,-35 18,0-18,17 0,1 17,0 1,-19-18,19 0,-18 0,35 0,-17 0,-36 0,53 0,-17 0,-36 0,53 0,-17 0,17 0,18 0,-53 0,53 0,-36 0,18 0,-52 0,34 0,-17 0,-18 0,53 0,-52 0,34 0,-17 0,18 0,-1 0,-17 0,71 53,-71-53,17 0,18 0,-17 0,0 0,-1 0,18 0,-17 0,-18 0,35 0,-18 0,-34 0,52 0,-17 0,-36 0,18 0,35 0,-35 0,53 0,-53 0,35 0,-18 0,19 0,-19 0,18 0,-17 0,-36 0,18 0,-18 0,18 0,-18 0,18 0,18 0,-18 0,17 0,-17 0,18 0,-1 0,-34 18,52-18,-70 0,17 0,-18 0,19 0,-1 0,0 0,18 17,0-17,18 0,-36 0,36 0,17 0,-18 0,-34 0,34 0,-35 0,54 0,-36 18,-1-18,37 0,-19 0,18 0,18 0,0 0,35 0,-35 0,35 0,18 0,-53 0,0 0,70 0,-35 0,-35 0,17 0,18 0,-35 0,0 0,35 0,-35 0,70 0,-17 0,-18 0,-35 0,0 0,0 0,17 0,-52 0,35 0,-36 0,36 0,-35 0,34 0,-34 0,35 0,0 0,-1 0,-16 0,17 0,-71 0,35 0,19 0,-54 0,18 0,-18 0,36 0,-1 35,-35-35,36 0,-36 0,53 18,-17-18,-36 17,53-17,-35 0,0 0,0 0,-18 0,1 0,-19 0,1 0,-18-17,0-1,-18-35,18 36,-17-19,17 19,-18-1,-17-35,35 35,-18 1,1-1,-1-17,0 0,-17 17,17 0,1-17,-19 17,36 1,-17-1,-1 18,1-18,-1 18,0-17,1 17,-1 0,0 0,-17 0,-53 0,35 0,0 0,-18 0,-34 0,16 0,-34 0,35 0,-53 0,0 0,70 0,-70 0,70 0,-17 0,18 0,34 0,-52 0,18 0,17 0,-18 0,18 0,0 0,-17 0,-18 0,52 0,-17 0,0 0,18 0,0 0,-18 0,-18 0,18 0,1-35,-1 35,-36-53,1 53,35-18,-17 18,-18-18,-18 18,70-17,-69 17,16 0,19-36,-18 36,17-35,-52 35,52 0,-35 0,0 0,36 0,-1 0,-35-17,71 17,-53 0,17 0,-17 0,18 0,-18 0,-18 0,-35 0,70 0,-70 0,-35 0,123 0,-106 0,53 0,-17 0,-19 0,1 0,35 0,-35 0,-35 0,0 0,17 0,-53 0,71 0,0 0,-35 0,34 0,37 0,-36 0,-18 0,53 0,0 0,0 0,0 0,18 0,-18 0,36 0,-36 0,18 0,-18 0,53 0,-17 0,-1 0,36 0,-36 0,36 0,-18 0,-35 0,35 0,-18 0,-17 0,35 0,0 0,0 0,18 0,-36 0,54 0,-54 0,36 0,-36 0,54 0,-71 0,35 0,17 0,-16 0,16 0,19 0,-36 0,35 0,-35 0,18 0,-18 0,18 0,-36 0,53 0,-34 0,16 0,-17 0,36 0,-19-18,1 18,0 0,0 0,-1-18,19 1,-19 17,1 0,17-18,-17 18,18 0,-1 0,-35 0,35 0,1 0,-19 0,1 0,18 0,-1 0,-17 0,17 0,-35 0,35 0,1 0,-18 0,17 0,0 0,-17 0,0 0,17 0,-35 0,35 0,-17 0,0 0,17 0,-17 0,0 0,17 0,-35 0,18 0,-18 0,18 0,-1 0,1 0,0 0,0 0,17 0,-17 0,17 0,0 0,-17 0,0 0,17 0,-52 0,52 0,-17 0,17 0,0 0,-17 0,18 0,-1 0,0 0,-35 0,36 0,-36 0,18 0,-18 0,35 0,-35 0,18 0,-36 0,1 0,-1 18,36-18,17 0,1 0,-1 17,-17 1,17 0,0-1,18 1,0-1,0 19,0-19,0 1,0 17,0-17,0 17,0-17,0-1,18 1,0 0,-18 17,0-17,17 17,-17 0,0-17,18-18,0 17,-1 19,-17-19,18 1,-1 0,1-1,0 1,-1-18,36 18,-35-18,0 0,34 17,-16-17,-1 0,-35 18,18-18,-1 0,19 0,-19 0,1 0,17 0,-17 0,-1 0,1 0,35 0,-35 0,17 0,-17 0,-1 0,36 0,-35 0,-1 0,19 0,-19 0,1 0,35 0,-36 0,1 0,17 0,1 0,52 0,-53 0,18 0,-18 0,36 0,-1 0,-52 0,53 0,-36 0,18 0,-18 0,-17 0,17 0,0 0,1 0,-1 0,18 0,-36 0,19 0,17 0,-18 0,0 0,18 0,0 0,-18 0,53 0,-35 0,-17 0,17 0,-18 0,18 0,-36 0,36 0,-17 0,-1 0,35 0,1 0,-18 0,0 0,-18 35,18-35,-18 0,1 0,-1 0,18 0,-18 0,-17 0,17 0,-17 0,-1 0,19 0,-19 0,1 0,17 0,-17 0,-1 0,1 0,17 0,-17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13T04:56:40.2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1658 2364,'18'0,"-1"0,19 17,52-17,-18 0,71 0,-35 0,35 0,36 0,17 0,-53 0,0 0,0 0,36 0,-72 0,-52 0,36 0,-37 0,1 0,18 0,-1 0,-34 0,34 0,-34 0,34 0,-52 0,70 18,-70 0,35-18,-18 0,18 17,-18-17,53 18,-17-18,-1 0,1 17,-1-17,19 0,-19 0,-35 0,54 0,-19 0,-35 0,18 0,53 0,-71 0,71 0,-17 0,-19 36,54-1,-72-35,54 0,0 0,0 0,-18 0,-17 0,17 0,-53 0,18 0,0 18,35-18,-35 17,0-17,35 36,18-36,-35 0,34 0,-52 0,0 0,18 0,-1 0,1 0,-18 0,0 0,17 0,1 0,-36 0,71 0,-18 0,18 0,0 0,0 0,0 0,-1 0,1 0,-18 0,18 0,-53 0,88 0,-70 0,35 0,-1 0,-16 0,17 0,-1 0,-16 0,-19 0,-17 0,35 0,18 0,0 0,35 0,35 0,-35 0,36 0,35 0,-36 0,53 0,-88 0,71 0,-106 0,35 0,0 0,0 0,36 0,-19 0,-52 0,0 0,0 0,35 0,18 35,-53-35,-1 0,1 0,0 0,17 0,-17 0,0 0,-35 0,35 0,17 17,-35 1,18-18,18 53,-19-53,1 18,0-18,17 0,-52 0,-18 0,35 0,-35 0,-18 0,18 0,-35 0,0 0,-1 0,1 0,-1 17,1-17,0 0,17 0,-17 0,-1 0,-34 0,17-17,-18-1,0-35,1 0,-1 36,0-19,1 19,17-19,0 19,-18-1,1 0,-1 1,0 17,1-18,-19-17,19 17,-19-17,19 35,-1-18,1 18,-36-17,17 17,1 0,0 0,-1 0,1 0,0 0,-18 0,18 0,-36 0,-17 0,17 0,36 0,-53 0,53 0,-18 0,17 0,-16 0,16 17,-17-17,-35 18,35-18,-35 0,35 35,0-35,0 0,18 18,-53-18,35 35,18-35,-18 0,-18 0,54 0,-19 0,-34 0,52 0,0 0,-52 0,52 0,-35 0,18 0,0 0,-1 0,1 0,0 0,-18 0,18 0,-1 0,1 0,0 0,-18 0,35 0,1 0,-54 0,54 0,-19 0,-34-17,34 17,1 0,-35-36,-19 36,54-17,-35 17,34 0,-17 0,18 0,-18 0,18 0,-18 0,18 0,-36-36,53 36,-17 0,0 0,17 0,-17 0,17 0,1 0,-54 0,18 0,36 0,-19 0,-17 0,18 0,0 0,0 0,-18 0,17 0,-17 0,18 0,-18 0,18 0,-36 0,54 0,-54 0,18 0,-17 0,-18 0,17 0,0 0,1 0,17 0,0 0,-35 0,35 0,18 0,-71 0,18 0,70 0,-88 0,36 0,-1 0,18 0,-17 0,-1 0,36 0,-36 0,36 0,-36 0,1 0,17 0,0 0,-35 0,35 0,0 0,-35 0,35 0,-35 0,35 0,0 0,-53 0,35 0,-17 0,18 0,-18 0,35 0,-53 0,53 0,0 0,-35 0,17 0,-17 0,35 0,-53 0,18 0,17 0,36 0,-35 0,-1 0,18 0,0 0,-35 0,35 0,0 0,-17 0,-1 0,18 0,0 0,0 0,0 0,18 0,-35 0,34 0,-17 0,18 0,-18 0,18 0,-18 0,18 0,-18 0,18 0,-18 0,0 0,-18 0,36 0,-36 0,-17 0,71 0,-72 0,36 0,18 0,-18 0,36 0,-19 0,1 0,17 0,1 0,-19 0,19 0,-18 0,-54 0,36 0,36 0,-1 0,-35 0,36 0,-1 0,-17 0,17 0,-35 0,18 0,0 0,-18 0,-36 0,54 0,-71 18,36-18,-18 0,52 0,-34 18,52-18,-35 0,18 0,-18 0,18 0,-18 0,35 0,-35 0,0 17,-17-17,52 0,-52 0,34 18,-34-18,34 35,-34-35,17 0,0 18,0-18,-53 17,18-17,-53 36,88-36,-53 0,18 35,18-35,-1 18,53-18,-52 0,35 0,-18 0,17 0,-17 0,36 0,-1 0,0 0,-17 0,18 0,-1 0,-17 0,17 0,-17 0,17 0,0 0,1 0,-1 0,-17 0,17 0,1 0,34 0,54 0,-36 0,53 0,-35 0,-18 0,18 0,-17 0,17 0,-18 0,18 0,-18 0,18 0,-18 0,18 0,-18 0,36 0,-53 0,52 0,-35 0,1 0,-1 0,-17 0,35 0,-18 17,0-17,-17 0,35 0,-18 0,-35 18,53-18,-35 0,-1 0,36 0,-18 35,-17-35,17 0,18 0,0 18,-18-18,18 0,-17 0,17 17,-18-17,53 0,-17 36,-36-36,53 0,-35 35,0-35,35 0,-35 18,0-18,17 0,1 17,0 1,-19-18,19 0,-18 0,35 0,-17 0,-36 0,53 0,-17 0,-36 0,53 0,-17 0,17 0,18 0,-53 0,53 0,-36 0,18 0,-52 0,34 0,-17 0,-18 0,53 0,-52 0,34 0,-17 0,18 0,-1 0,-17 0,71 53,-71-53,17 0,18 0,-17 0,0 0,-1 0,18 0,-17 0,-18 0,35 0,-18 0,-34 0,52 0,-17 0,-36 0,18 0,35 0,-35 0,53 0,-53 0,35 0,-18 0,19 0,-19 0,18 0,-17 0,-36 0,18 0,-18 0,18 0,-18 0,18 0,18 0,-18 0,17 0,-17 0,18 0,-1 0,-34 18,52-18,-70 0,17 0,-18 0,19 0,-1 0,0 0,18 17,0-17,18 0,-36 0,36 0,17 0,-18 0,-34 0,34 0,-35 0,54 0,-36 18,-1-18,37 0,-19 0,18 0,18 0,0 0,35 0,-35 0,35 0,18 0,-53 0,0 0,70 0,-35 0,-35 0,17 0,18 0,-35 0,0 0,35 0,-35 0,70 0,-17 0,-18 0,-35 0,0 0,0 0,17 0,-52 0,35 0,-36 0,36 0,-35 0,34 0,-34 0,35 0,0 0,-1 0,-16 0,17 0,-71 0,35 0,19 0,-54 0,18 0,-18 0,36 0,-1 35,-35-35,36 0,-36 0,53 18,-17-18,-36 17,53-17,-35 0,0 0,0 0,-18 0,1 0,-19 0,1 0,-18-17,0-1,-18-35,18 36,-17-19,17 19,-18-1,-17-35,35 35,-18 1,1-1,-1-17,0 0,-17 17,17 0,1-17,-19 17,36 1,-17-1,-1 18,1-18,-1 18,0-17,1 17,-1 0,0 0,-17 0,-53 0,35 0,0 0,-18 0,-34 0,16 0,-34 0,35 0,-53 0,0 0,70 0,-70 0,70 0,-17 0,18 0,34 0,-52 0,18 0,17 0,-18 0,18 0,0 0,-17 0,-18 0,52 0,-17 0,0 0,18 0,0 0,-18 0,-18 0,18 0,1-35,-1 35,-36-53,1 53,35-18,-17 18,-18-18,-18 18,70-17,-69 17,16 0,19-36,-18 36,17-35,-52 35,52 0,-35 0,0 0,36 0,-1 0,-35-17,71 17,-53 0,17 0,-17 0,18 0,-18 0,-18 0,-35 0,70 0,-70 0,-35 0,123 0,-106 0,53 0,-17 0,-19 0,1 0,35 0,-35 0,-35 0,0 0,17 0,-53 0,71 0,0 0,-35 0,34 0,37 0,-36 0,-18 0,53 0,0 0,0 0,0 0,18 0,-18 0,36 0,-36 0,18 0,-18 0,53 0,-17 0,-1 0,36 0,-36 0,36 0,-18 0,-35 0,35 0,-18 0,-17 0,35 0,0 0,0 0,18 0,-36 0,54 0,-54 0,36 0,-36 0,54 0,-71 0,35 0,17 0,-16 0,16 0,19 0,-36 0,35 0,-35 0,18 0,-18 0,18 0,-36 0,53 0,-34 0,16 0,-17 0,36 0,-19-18,1 18,0 0,0 0,-1-18,19 1,-19 17,1 0,17-18,-17 18,18 0,-1 0,-35 0,35 0,1 0,-19 0,1 0,18 0,-1 0,-17 0,17 0,-35 0,35 0,1 0,-18 0,17 0,0 0,-17 0,0 0,17 0,-35 0,35 0,-17 0,0 0,17 0,-17 0,0 0,17 0,-35 0,18 0,-18 0,18 0,-1 0,1 0,0 0,0 0,17 0,-17 0,17 0,0 0,-17 0,0 0,17 0,-52 0,52 0,-17 0,17 0,0 0,-17 0,18 0,-1 0,0 0,-35 0,36 0,-36 0,18 0,-18 0,35 0,-35 0,18 0,-36 0,1 0,-1 18,36-18,17 0,1 0,-1 17,-17 1,17 0,0-1,18 1,0-1,0 19,0-19,0 1,0 17,0-17,0 17,0-17,0-1,18 1,0 0,-18 17,0-17,17 17,-17 0,0-17,18-18,0 17,-1 19,-17-19,18 1,-1 0,1-1,0 1,-1-18,36 18,-35-18,0 0,34 17,-16-17,-1 0,-35 18,18-18,-1 0,19 0,-19 0,1 0,17 0,-17 0,-1 0,1 0,35 0,-35 0,17 0,-17 0,-1 0,36 0,-35 0,-1 0,19 0,-19 0,1 0,35 0,-36 0,1 0,17 0,1 0,52 0,-53 0,18 0,-18 0,36 0,-1 0,-52 0,53 0,-36 0,18 0,-18 0,-17 0,17 0,0 0,1 0,-1 0,18 0,-36 0,19 0,17 0,-18 0,0 0,18 0,0 0,-18 0,53 0,-35 0,-17 0,17 0,-18 0,18 0,-36 0,36 0,-17 0,-1 0,35 0,1 0,-18 0,0 0,-18 35,18-35,-18 0,1 0,-1 0,18 0,-18 0,-17 0,17 0,-17 0,-1 0,19 0,-19 0,1 0,17 0,-17 0,-1 0,1 0,17 0,-17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7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6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9.wdp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microsoft.com/office/2007/relationships/hdphoto" Target="../media/hdphoto1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13.wdp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3" Type="http://schemas.microsoft.com/office/2007/relationships/hdphoto" Target="../media/hdphoto14.wdp"/><Relationship Id="rId7" Type="http://schemas.microsoft.com/office/2007/relationships/hdphoto" Target="../media/hdphoto15.wdp"/><Relationship Id="rId12" Type="http://schemas.microsoft.com/office/2007/relationships/hdphoto" Target="../media/hdphoto17.wdp"/><Relationship Id="rId2" Type="http://schemas.openxmlformats.org/officeDocument/2006/relationships/image" Target="../media/image109.png"/><Relationship Id="rId16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5" Type="http://schemas.openxmlformats.org/officeDocument/2006/relationships/image" Target="../media/image117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microsoft.com/office/2007/relationships/hdphoto" Target="../media/hdphoto16.wdp"/><Relationship Id="rId14" Type="http://schemas.microsoft.com/office/2007/relationships/hdphoto" Target="../media/hdphoto18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image" Target="../media/image2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1.emf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2219"/>
            <a:ext cx="566958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828983"/>
            <a:ext cx="2655568" cy="6638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10970" y="594490"/>
            <a:ext cx="1050503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</a:t>
            </a: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Mechanics</a:t>
            </a:r>
          </a:p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     Course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code: </a:t>
            </a:r>
            <a:r>
              <a:rPr lang="en-IN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216U06C104</a:t>
            </a:r>
          </a:p>
          <a:p>
            <a:endParaRPr lang="en-US" sz="40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2: Kinematics of Particles &amp; Rigid 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Bodies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		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2.2: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– Rigid Bodies</a:t>
            </a:r>
          </a:p>
        </p:txBody>
      </p:sp>
    </p:spTree>
    <p:extLst>
      <p:ext uri="{BB962C8B-B14F-4D97-AF65-F5344CB8AC3E}">
        <p14:creationId xmlns:p14="http://schemas.microsoft.com/office/powerpoint/2010/main" val="32143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2" y="344393"/>
            <a:ext cx="2859448" cy="71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01" y="489098"/>
            <a:ext cx="4104348" cy="53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49" y="1542973"/>
            <a:ext cx="4756858" cy="249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2" y="1281940"/>
            <a:ext cx="6256505" cy="52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1" y="2360423"/>
            <a:ext cx="5693612" cy="202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9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9" y="0"/>
            <a:ext cx="64071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/>
          <a:stretch/>
        </p:blipFill>
        <p:spPr bwMode="auto">
          <a:xfrm>
            <a:off x="7125077" y="63374"/>
            <a:ext cx="4442947" cy="349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814">
            <a:off x="1011011" y="3234279"/>
            <a:ext cx="3341207" cy="128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71">
            <a:off x="781266" y="4788060"/>
            <a:ext cx="3682167" cy="164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32" y="5546859"/>
            <a:ext cx="3244399" cy="80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09" y="2978413"/>
            <a:ext cx="384175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5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71" y="684149"/>
            <a:ext cx="4442687" cy="135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06" y="2273945"/>
            <a:ext cx="4475016" cy="90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95" y="978859"/>
            <a:ext cx="384175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2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2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08" y="635832"/>
            <a:ext cx="4764887" cy="183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3" y="121313"/>
            <a:ext cx="5559693" cy="214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3" y="2699835"/>
            <a:ext cx="4192587" cy="360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50" y="4036443"/>
            <a:ext cx="5195852" cy="211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0" y="2704662"/>
            <a:ext cx="8218060" cy="62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43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13" y="110543"/>
            <a:ext cx="4192587" cy="360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4" y="560042"/>
            <a:ext cx="2817718" cy="320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75" y="726054"/>
            <a:ext cx="2270140" cy="331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9000"/>
                    </a14:imgEffect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896"/>
          <a:stretch/>
        </p:blipFill>
        <p:spPr bwMode="auto">
          <a:xfrm>
            <a:off x="3067034" y="4680346"/>
            <a:ext cx="3487675" cy="17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8000"/>
                    </a14:imgEffect>
                    <a14:imgEffect>
                      <a14:brightnessContrast contras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973542" y="4556738"/>
            <a:ext cx="3595016" cy="197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21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/>
          <a:stretch/>
        </p:blipFill>
        <p:spPr bwMode="auto">
          <a:xfrm>
            <a:off x="827314" y="280987"/>
            <a:ext cx="10954654" cy="6300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4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9" y="61650"/>
            <a:ext cx="8655734" cy="348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1" y="2195671"/>
            <a:ext cx="3659404" cy="214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02" y="3300729"/>
            <a:ext cx="1083633" cy="100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65" y="2321382"/>
            <a:ext cx="3055403" cy="435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1" y="4424897"/>
            <a:ext cx="480695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35" y="4769825"/>
            <a:ext cx="19685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6" y="5241219"/>
            <a:ext cx="37338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5097997"/>
            <a:ext cx="27813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46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68262"/>
            <a:ext cx="9775400" cy="28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51" y="2342380"/>
            <a:ext cx="2851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49" y="3571003"/>
            <a:ext cx="4017293" cy="259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4" y="2807015"/>
            <a:ext cx="44577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772215"/>
            <a:ext cx="37782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705665"/>
            <a:ext cx="15430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8" y="5103576"/>
            <a:ext cx="202565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5948126"/>
            <a:ext cx="26416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1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9" t="4598"/>
          <a:stretch/>
        </p:blipFill>
        <p:spPr bwMode="auto">
          <a:xfrm>
            <a:off x="6016106" y="369344"/>
            <a:ext cx="3702867" cy="375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808" y="3440869"/>
            <a:ext cx="3119155" cy="330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3" y="2426979"/>
            <a:ext cx="2326033" cy="166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" y="4126555"/>
            <a:ext cx="3505200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81" y="4910922"/>
            <a:ext cx="418465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5" r="46988" b="42244"/>
          <a:stretch/>
        </p:blipFill>
        <p:spPr bwMode="auto">
          <a:xfrm>
            <a:off x="911561" y="706169"/>
            <a:ext cx="5281009" cy="148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7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5" y="252382"/>
            <a:ext cx="11356671" cy="190233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600000" lon="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69" y="1857014"/>
            <a:ext cx="3561082" cy="24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375" y="2468846"/>
            <a:ext cx="4995866" cy="3850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28" y="4283308"/>
            <a:ext cx="30353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17" y="5374666"/>
            <a:ext cx="20256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25" y="5400066"/>
            <a:ext cx="30480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55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urvilinear Motions in Newtonian Mechanics and Quantum Sp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77" y="160338"/>
            <a:ext cx="3421376" cy="29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chnology in Cricket - The rise of Hawkeye, Snicko, DRS and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3" r="21807"/>
          <a:stretch/>
        </p:blipFill>
        <p:spPr bwMode="auto">
          <a:xfrm>
            <a:off x="8063620" y="0"/>
            <a:ext cx="412838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curvilinear-motion-of-a-particle-4-2048.jpg (2048×115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" y="3191070"/>
            <a:ext cx="8000250" cy="364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Physics a2 unit4_06_centripetal_force fb1 patrick (21-02-14) edite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3814" b="15733"/>
          <a:stretch/>
        </p:blipFill>
        <p:spPr bwMode="auto">
          <a:xfrm>
            <a:off x="8108886" y="4064815"/>
            <a:ext cx="4037124" cy="27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4ef2e337d32308e33d9111cb089566ec_original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388" y="93955"/>
            <a:ext cx="3540427" cy="2874268"/>
          </a:xfrm>
        </p:spPr>
      </p:pic>
    </p:spTree>
    <p:extLst>
      <p:ext uri="{BB962C8B-B14F-4D97-AF65-F5344CB8AC3E}">
        <p14:creationId xmlns:p14="http://schemas.microsoft.com/office/powerpoint/2010/main" val="413474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7305"/>
            <a:ext cx="5075786" cy="146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924" y="107304"/>
            <a:ext cx="3987562" cy="27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52" y="3095979"/>
            <a:ext cx="3972476" cy="360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577016"/>
            <a:ext cx="3658090" cy="7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34" y="2153374"/>
            <a:ext cx="2679966" cy="75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" y="2906478"/>
            <a:ext cx="33147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20" y="3199422"/>
            <a:ext cx="1619108" cy="74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967398"/>
            <a:ext cx="386715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" y="4964237"/>
            <a:ext cx="12192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90" y="5080693"/>
            <a:ext cx="12509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30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2" y="253464"/>
            <a:ext cx="4769570" cy="184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01" y="1185328"/>
            <a:ext cx="4772727" cy="432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5" y="2344847"/>
            <a:ext cx="5259201" cy="117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3" y="3588378"/>
            <a:ext cx="3284073" cy="92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3" y="4511046"/>
            <a:ext cx="3976267" cy="22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9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64" y="79752"/>
            <a:ext cx="3333750" cy="284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41" y="405944"/>
            <a:ext cx="4830143" cy="123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42" y="1638677"/>
            <a:ext cx="4083993" cy="342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6" y="3295737"/>
            <a:ext cx="324485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3985749"/>
            <a:ext cx="253365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0" y="4760449"/>
            <a:ext cx="2127250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60" y="5446249"/>
            <a:ext cx="3225800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14" y="4998574"/>
            <a:ext cx="39751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24" y="5657363"/>
            <a:ext cx="17145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42" y="1638677"/>
            <a:ext cx="4083993" cy="342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05" y="585222"/>
            <a:ext cx="439420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55" y="2600941"/>
            <a:ext cx="417195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05" y="4402138"/>
            <a:ext cx="3632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4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4" y="271946"/>
            <a:ext cx="6912609" cy="126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78" y="1102790"/>
            <a:ext cx="4594555" cy="25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17" y="4101220"/>
            <a:ext cx="4555701" cy="24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1" y="1814700"/>
            <a:ext cx="5821541" cy="42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08" y="2379522"/>
            <a:ext cx="2123257" cy="35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81" y="2379522"/>
            <a:ext cx="3760889" cy="39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5" y="3138729"/>
            <a:ext cx="4850565" cy="124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24" y="3711924"/>
            <a:ext cx="3159973" cy="123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1" y="5141284"/>
            <a:ext cx="5718526" cy="115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5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6948" y="-721180"/>
            <a:ext cx="2384693" cy="452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48440" y="-6671"/>
            <a:ext cx="3125948" cy="363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59" y="3289977"/>
            <a:ext cx="49720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37" y="2731224"/>
            <a:ext cx="1568686" cy="149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79" y="4338023"/>
            <a:ext cx="4167031" cy="76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78" y="5098376"/>
            <a:ext cx="2044331" cy="65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93" y="5098376"/>
            <a:ext cx="2410013" cy="65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68" y="5754950"/>
            <a:ext cx="2358727" cy="81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38" y="704931"/>
            <a:ext cx="49720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6" y="602103"/>
            <a:ext cx="4108838" cy="77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6" y="1387555"/>
            <a:ext cx="2245158" cy="120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6" y="2717753"/>
            <a:ext cx="2608354" cy="8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6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67" y="300037"/>
            <a:ext cx="4544226" cy="331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33" y="408681"/>
            <a:ext cx="4382050" cy="267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033" y="3992578"/>
            <a:ext cx="4696449" cy="278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4" y="3290170"/>
            <a:ext cx="4862645" cy="109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04" y="4310778"/>
            <a:ext cx="2409847" cy="114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18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72" y="901299"/>
            <a:ext cx="4696449" cy="359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8" y="590440"/>
            <a:ext cx="5098676" cy="123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1" y="1692997"/>
            <a:ext cx="2486662" cy="117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1" y="2868799"/>
            <a:ext cx="3786689" cy="80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6" y="3743715"/>
            <a:ext cx="4005804" cy="11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22"/>
          <a:stretch/>
        </p:blipFill>
        <p:spPr bwMode="auto">
          <a:xfrm>
            <a:off x="885350" y="4870762"/>
            <a:ext cx="4910452" cy="78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6" y="5630623"/>
            <a:ext cx="4023809" cy="95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411" y="4904443"/>
            <a:ext cx="3651810" cy="152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2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1018" y="45129"/>
            <a:ext cx="6355533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2.2 – Rigid Bodies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948" y="804080"/>
            <a:ext cx="5854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Types of Rigid Body Motion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9946" y="1571345"/>
            <a:ext cx="77646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1. Translation Motion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Rotation about a fixed axis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General Plane Motion (More important for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numerical)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4. Motion about a fixed point 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General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Motion</a:t>
            </a:r>
            <a:endParaRPr lang="en-IN" sz="2400" b="1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1347" y="3533673"/>
            <a:ext cx="106510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 pitchFamily="34" charset="0"/>
                <a:cs typeface="Arial" pitchFamily="34" charset="0"/>
              </a:rPr>
              <a:t>Translation Motion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In this, all the particles forming the body travel along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parallel paths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and the orientation on the body does not change during the motion.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The motion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may be rectilinear or curvilinear.</a:t>
            </a:r>
            <a:endParaRPr lang="en-IN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116" y="4589407"/>
            <a:ext cx="6477000" cy="216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4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99457" y="353340"/>
            <a:ext cx="10433179" cy="1107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/>
              <a:t>Rotation about Fixed Axis</a:t>
            </a:r>
            <a:r>
              <a:rPr lang="en-US" sz="2200" dirty="0"/>
              <a:t>: In this, all the particles of the body travel </a:t>
            </a:r>
            <a:r>
              <a:rPr lang="en-US" sz="2200" dirty="0" smtClean="0"/>
              <a:t>along concentric </a:t>
            </a:r>
            <a:r>
              <a:rPr lang="en-US" sz="2200" dirty="0"/>
              <a:t>circular paths about a common </a:t>
            </a:r>
            <a:r>
              <a:rPr lang="en-US" sz="2200" dirty="0" err="1"/>
              <a:t>centre</a:t>
            </a:r>
            <a:r>
              <a:rPr lang="en-US" sz="2200" dirty="0"/>
              <a:t> of rotation. The axis of rotation </a:t>
            </a:r>
            <a:r>
              <a:rPr lang="en-US" sz="2200" dirty="0" smtClean="0"/>
              <a:t>is perpendicular </a:t>
            </a:r>
            <a:r>
              <a:rPr lang="en-US" sz="2200" dirty="0"/>
              <a:t>to the plane of motion.</a:t>
            </a:r>
            <a:endParaRPr lang="en-IN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3" y="2255163"/>
            <a:ext cx="3924340" cy="347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43130" y="1595225"/>
            <a:ext cx="65895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Angular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Position θ is measured in anticlockwise direction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from x-axis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radians.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Angular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Displacement is the change in angular position. It is also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labelled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θ and measured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radians (rad) given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θ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Δθ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= θ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− θ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                      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revolution = 2</a:t>
            </a:r>
            <a:r>
              <a:rPr lang="el-GR" sz="2000" b="1" dirty="0">
                <a:latin typeface="Times New Roman" pitchFamily="18" charset="0"/>
                <a:cs typeface="Times New Roman" pitchFamily="18" charset="0"/>
              </a:rPr>
              <a:t>π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radians = 360°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23" y="3784349"/>
            <a:ext cx="7567135" cy="1506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51" y="5384914"/>
            <a:ext cx="6523105" cy="1109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324" y="197174"/>
            <a:ext cx="7559351" cy="42797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Types of Rotational about Fixed Axis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78" y="693346"/>
            <a:ext cx="6213442" cy="298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78" y="3724695"/>
            <a:ext cx="6646849" cy="113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inematics of Rigid Bodies -Translation And Rotation About Fixed Axis - ...  | Body, Rotating, Mechanical engineer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7" t="17063" r="33452" b="8492"/>
          <a:stretch/>
        </p:blipFill>
        <p:spPr bwMode="auto">
          <a:xfrm>
            <a:off x="7852767" y="693347"/>
            <a:ext cx="3882031" cy="351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 example of rotation. Each part of the worm drive—both the worm and the worm gear—is rotating on its own axis.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35" y="4413314"/>
            <a:ext cx="2632893" cy="18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64" y="4970448"/>
            <a:ext cx="3769944" cy="136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6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CrankRocker1 InstantCenterRot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4" y="-265000"/>
            <a:ext cx="4910530" cy="41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1487" y="651342"/>
            <a:ext cx="5663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General plane motion and its solution:</a:t>
            </a:r>
          </a:p>
          <a:p>
            <a:r>
              <a:rPr lang="en-US" sz="2400" b="1" dirty="0"/>
              <a:t>	</a:t>
            </a:r>
            <a:endParaRPr lang="en-US" sz="2400" b="1" dirty="0" smtClean="0"/>
          </a:p>
          <a:p>
            <a:r>
              <a:rPr lang="en-US" sz="2400" b="1" dirty="0"/>
              <a:t>	</a:t>
            </a:r>
            <a:r>
              <a:rPr lang="en-US" sz="2400" dirty="0" smtClean="0"/>
              <a:t>1. Relative velocity method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2. Instantaneous Centre method	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2320" y="774720"/>
              <a:ext cx="4959720" cy="29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480" y="711360"/>
                <a:ext cx="4991400" cy="419040"/>
              </a:xfrm>
              <a:prstGeom prst="rect">
                <a:avLst/>
              </a:prstGeom>
            </p:spPr>
          </p:pic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7" y="4209862"/>
            <a:ext cx="311785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38" y="4755176"/>
            <a:ext cx="3919819" cy="214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339" y="4510732"/>
            <a:ext cx="3701685" cy="198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5000"/>
                    </a14:imgEffect>
                    <a14:imgEffect>
                      <a14:brightnessContrast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" y="2759939"/>
            <a:ext cx="8686283" cy="125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9839" y="651342"/>
            <a:ext cx="508793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General plane motion and its solution:</a:t>
            </a:r>
          </a:p>
          <a:p>
            <a:r>
              <a:rPr lang="en-US" sz="2400" b="1" dirty="0"/>
              <a:t>	</a:t>
            </a:r>
            <a:r>
              <a:rPr lang="en-US" sz="2400" dirty="0" smtClean="0"/>
              <a:t>1. Relative velocity method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2. Instantaneous Centre method	</a:t>
            </a:r>
            <a:endParaRPr lang="en-US" sz="2400" dirty="0"/>
          </a:p>
          <a:p>
            <a:endParaRPr lang="en-US" sz="2400" b="1" dirty="0" smtClean="0"/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04470" y="774720"/>
              <a:ext cx="4959720" cy="29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630" y="711360"/>
                <a:ext cx="4991400" cy="41904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87" y="3335601"/>
            <a:ext cx="6543105" cy="264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9000"/>
                    </a14:imgEffect>
                    <a14:imgEffect>
                      <a14:brightnessContrast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02" y="1164108"/>
            <a:ext cx="4570224" cy="325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2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95" y="359042"/>
            <a:ext cx="9903403" cy="404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2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1"/>
          <a:stretch/>
        </p:blipFill>
        <p:spPr bwMode="auto">
          <a:xfrm>
            <a:off x="688803" y="280768"/>
            <a:ext cx="4417352" cy="323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05" y="3172596"/>
            <a:ext cx="4756858" cy="249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4"/>
          <a:stretch/>
        </p:blipFill>
        <p:spPr bwMode="auto">
          <a:xfrm>
            <a:off x="6764970" y="280768"/>
            <a:ext cx="4592021" cy="26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29" y="4489978"/>
            <a:ext cx="1628022" cy="77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1" y="3781046"/>
            <a:ext cx="3909655" cy="70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2" y="4717531"/>
            <a:ext cx="1923203" cy="45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1" y="5547873"/>
            <a:ext cx="2234688" cy="97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69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2468</TotalTime>
  <Words>160</Words>
  <Application>Microsoft Office PowerPoint</Application>
  <PresentationFormat>Custom</PresentationFormat>
  <Paragraphs>27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</vt:lpstr>
      <vt:lpstr>PowerPoint Presentation</vt:lpstr>
      <vt:lpstr>PowerPoint Presentation</vt:lpstr>
      <vt:lpstr>PowerPoint Presentation</vt:lpstr>
      <vt:lpstr>Types of Rotational about Fixed Axis: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 Rajani</dc:creator>
  <cp:lastModifiedBy>Admin</cp:lastModifiedBy>
  <cp:revision>206</cp:revision>
  <cp:lastPrinted>2023-03-13T09:33:18Z</cp:lastPrinted>
  <dcterms:created xsi:type="dcterms:W3CDTF">2020-04-30T07:52:47Z</dcterms:created>
  <dcterms:modified xsi:type="dcterms:W3CDTF">2025-02-06T06:20:08Z</dcterms:modified>
</cp:coreProperties>
</file>